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demand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probably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Wish.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Support.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Price.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8028" y="934598"/>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42818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词义猜测题。根据画线单词所在句子后面的内容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“Almost a billion people around the world get their protein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蛋白质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mostly from fish. Doctors praise seafood for being low in fat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可知，很多人从鱼肉中获取蛋白质，医生也称赞海洋食物脂肪含量低，由此推测出因此造成了人类对鱼类需求的增加。</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demand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需求</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同义。故选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2366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know that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if sharks die out, tuna will die out soon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tuna will be more popular in restaurants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tuna plays an important role in the ecosystem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tuna disappeared because they found no food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9402" y="934598"/>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421669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fish like tuna disappear from the ecosystem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生态系统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ocean’s food chain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链</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breaks down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可知，金枪鱼在生态系统中起着重要作用。故选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1238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purpose of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tell people to stop polluting our oceans.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tell people to protect wildlife in oceans.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tell people to avoid eating too much seafood.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tell people to live a balanced and healthy life.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49163" y="977729"/>
            <a:ext cx="5562432" cy="561495"/>
          </a:xfrm>
          <a:prstGeom prst="rect">
            <a:avLst/>
          </a:prstGeom>
        </p:spPr>
      </p:pic>
      <p:sp>
        <p:nvSpPr>
          <p:cNvPr id="4" name="矩形 3"/>
          <p:cNvSpPr/>
          <p:nvPr/>
        </p:nvSpPr>
        <p:spPr>
          <a:xfrm>
            <a:off x="1126654" y="936023"/>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69179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推理判断题。通读全文，尤其根据首段中的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we don’t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animals will totally disappear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和尾段中的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care about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wildlife,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 spend time and think about your own values and beliefs”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可知，作者通过本文想要呼吁人们保护海洋中的野生动物。故选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6005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last paragraph of the article explain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 need to care about wildlife.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We need to eat wild animals.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 need to reflect on our own values and beliefs.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We don’t want to protect wild animals.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81998" y="965895"/>
            <a:ext cx="5283302" cy="582095"/>
          </a:xfrm>
          <a:prstGeom prst="rect">
            <a:avLst/>
          </a:prstGeom>
        </p:spPr>
      </p:pic>
      <p:sp>
        <p:nvSpPr>
          <p:cNvPr id="4" name="矩形 3"/>
          <p:cNvSpPr/>
          <p:nvPr/>
        </p:nvSpPr>
        <p:spPr>
          <a:xfrm>
            <a:off x="1105091" y="936163"/>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2629226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care about wildlife, first spend time and think about your own values and beliefs ,’ says Morgan. ‘Then decide what you’re going to eat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可知，作者在最后一段表明了我们需要反思自己的价值观和信仰。故选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8866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406226"/>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2413"/>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28007"/>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 news may be </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scary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but taking action from now on can prevent harm that hasn’t happened yet.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这个</a:t>
            </a:r>
            <a:r>
              <a:rPr lang="zh-CN" altLang="zh-CN">
                <a:latin typeface="Times New Roman" panose="02020603050405020304" pitchFamily="18" charset="0"/>
                <a:ea typeface="楷体" panose="02010609060101010101" pitchFamily="49" charset="-122"/>
                <a:cs typeface="Times New Roman" panose="02020603050405020304" pitchFamily="18" charset="0"/>
              </a:rPr>
              <a:t>消息可能很可怕</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但是从现在开始采取行动可以防止尚未发生的伤害。</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是一个由</a:t>
            </a:r>
            <a:r>
              <a:rPr lang="en-US" altLang="zh-CN">
                <a:latin typeface="Times New Roman" panose="02020603050405020304" pitchFamily="18" charset="0"/>
                <a:ea typeface="宋体" panose="02010600030101010101" pitchFamily="2" charset="-122"/>
                <a:cs typeface="Times New Roman" panose="02020603050405020304" pitchFamily="18" charset="0"/>
              </a:rPr>
              <a:t>but</a:t>
            </a:r>
            <a:r>
              <a:rPr lang="zh-CN" altLang="zh-CN">
                <a:latin typeface="Times New Roman" panose="02020603050405020304" pitchFamily="18" charset="0"/>
                <a:ea typeface="宋体" panose="02010600030101010101" pitchFamily="2" charset="-122"/>
                <a:cs typeface="Times New Roman" panose="02020603050405020304" pitchFamily="18" charset="0"/>
              </a:rPr>
              <a:t>连接的并列复合句。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that hasn’t happened yet</a:t>
            </a:r>
            <a:r>
              <a:rPr lang="zh-CN" altLang="zh-CN">
                <a:latin typeface="Times New Roman" panose="02020603050405020304" pitchFamily="18" charset="0"/>
                <a:ea typeface="宋体" panose="02010600030101010101" pitchFamily="2" charset="-122"/>
                <a:cs typeface="Times New Roman" panose="02020603050405020304" pitchFamily="18" charset="0"/>
              </a:rPr>
              <a:t>是定语从句，作</a:t>
            </a:r>
            <a:r>
              <a:rPr lang="en-US" altLang="zh-CN">
                <a:latin typeface="Times New Roman" panose="02020603050405020304" pitchFamily="18" charset="0"/>
                <a:ea typeface="宋体" panose="02010600030101010101" pitchFamily="2" charset="-122"/>
                <a:cs typeface="Times New Roman" panose="02020603050405020304" pitchFamily="18" charset="0"/>
              </a:rPr>
              <a:t>harm</a:t>
            </a:r>
            <a:r>
              <a:rPr lang="zh-CN" altLang="zh-CN">
                <a:latin typeface="Times New Roman" panose="02020603050405020304" pitchFamily="18" charset="0"/>
                <a:ea typeface="宋体" panose="02010600030101010101" pitchFamily="2" charset="-122"/>
                <a:cs typeface="Times New Roman" panose="02020603050405020304" pitchFamily="18" charset="0"/>
              </a:rPr>
              <a:t>的定语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7296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23826" y="606432"/>
            <a:ext cx="11377264" cy="1520779"/>
          </a:xfrm>
          <a:prstGeom prst="rect">
            <a:avLst/>
          </a:prstGeom>
        </p:spPr>
      </p:pic>
      <p:pic>
        <p:nvPicPr>
          <p:cNvPr id="5" name="图片 4"/>
          <p:cNvPicPr>
            <a:picLocks noChangeAspect="1"/>
          </p:cNvPicPr>
          <p:nvPr/>
        </p:nvPicPr>
        <p:blipFill>
          <a:blip r:embed="rId3"/>
          <a:stretch>
            <a:fillRect/>
          </a:stretch>
        </p:blipFill>
        <p:spPr>
          <a:xfrm>
            <a:off x="550590" y="2234247"/>
            <a:ext cx="3024336" cy="790377"/>
          </a:xfrm>
          <a:prstGeom prst="rect">
            <a:avLst/>
          </a:prstGeom>
        </p:spPr>
      </p:pic>
      <p:sp>
        <p:nvSpPr>
          <p:cNvPr id="6" name="内容占位符 1"/>
          <p:cNvSpPr>
            <a:spLocks noGrp="1"/>
          </p:cNvSpPr>
          <p:nvPr>
            <p:ph idx="1"/>
          </p:nvPr>
        </p:nvSpPr>
        <p:spPr>
          <a:xfrm>
            <a:off x="360854" y="2201641"/>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介绍了科学家</a:t>
            </a:r>
            <a:r>
              <a:rPr lang="en-US" altLang="zh-CN">
                <a:latin typeface="Times New Roman" panose="02020603050405020304" pitchFamily="18" charset="0"/>
                <a:ea typeface="宋体" panose="02010600030101010101" pitchFamily="2" charset="-122"/>
                <a:cs typeface="Times New Roman" panose="02020603050405020304" pitchFamily="18" charset="0"/>
              </a:rPr>
              <a:t>10</a:t>
            </a:r>
            <a:r>
              <a:rPr lang="zh-CN" altLang="zh-CN">
                <a:latin typeface="Times New Roman" panose="02020603050405020304" pitchFamily="18" charset="0"/>
                <a:ea typeface="楷体" panose="02010609060101010101" pitchFamily="49" charset="-122"/>
                <a:cs typeface="Times New Roman" panose="02020603050405020304" pitchFamily="18" charset="0"/>
              </a:rPr>
              <a:t>年间对金枪鱼的研究数据</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向读者说明人们对鱼类需求的增加造成了对海洋生态系统的破坏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呼吁人们保护海洋中的野生动物</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55504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深圳中考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9220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5782032"/>
          </a:xfrm>
        </p:spPr>
        <p:txBody>
          <a:bodyPr/>
          <a:lstStyle/>
          <a:p>
            <a:pPr indent="715963"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a 10-year project to count tuna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金枪鱼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other large fish in the world’s oceans, scientists have made a very surprising discovery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fish are almost gone. Because of too much fishing, almost 90 percent of the worldwide population of large fish—the ones we usually eat—has disappeared. If we don’t act, these animals will totally disappear. That will influence every animal in the ocean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6314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demand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fish is growing. Almost a billion people around the world get their protein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蛋白质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mostly from fish. Doctors praise seafood for being low in fat. But what seems like a healthy choice for humans is causing a disaster to our oceans. “People are consuming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 much,” says Lance Morgan, a scientist at the Marine Conservation Biology Institute.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9926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dish of tuna in restaurants costs more than just one animal’s life. When fish like tuna disappear from the ecosystem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生态系统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ocean’s food chain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breaks down. Animals such as sharks, which normally eat tuna, may die because they find no food.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1047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algn="dist"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news may be scary, but taking action from now on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prevent harm that hasn’t happened yet. World </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organizations</a:t>
            </a:r>
          </a:p>
          <a:p>
            <a:pPr hangingPunct="0">
              <a:spcAft>
                <a:spcPts val="0"/>
              </a:spcAft>
            </a:pP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ordering countries to stop fishing too much. The Monterey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Bay Aquarium gives seafood choices to anyone hoping to keep healthy without destroying the environment.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8573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tabLst>
                <a:tab pos="630238" algn="l"/>
                <a:tab pos="564515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care about wildlife, first spend time and think about your own values and beliefs,” says Morgan. “Then decide what you’re going to eat.”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082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start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giving a fact.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asking a question.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telling a story.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using a saying.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2"/>
          <a:srcRect t="8576"/>
          <a:stretch/>
        </p:blipFill>
        <p:spPr>
          <a:xfrm>
            <a:off x="2684952" y="1005237"/>
            <a:ext cx="4388398" cy="490176"/>
          </a:xfrm>
          <a:prstGeom prst="rect">
            <a:avLst/>
          </a:prstGeom>
        </p:spPr>
      </p:pic>
      <p:sp>
        <p:nvSpPr>
          <p:cNvPr id="4" name="矩形 3"/>
          <p:cNvSpPr/>
          <p:nvPr/>
        </p:nvSpPr>
        <p:spPr>
          <a:xfrm>
            <a:off x="1094072" y="928017"/>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81891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a 10-year project to count </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tuna</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金枪鱼</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other large fish in the world’s </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oceans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scientists have made a very surprising discovery</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，作者用一项科学研究发现引出本文内容。故选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083823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719</Words>
  <Application>Microsoft Office PowerPoint</Application>
  <PresentationFormat>自定义</PresentationFormat>
  <Paragraphs>48</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